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4" r:id="rId6"/>
    <p:sldId id="263" r:id="rId7"/>
    <p:sldId id="265" r:id="rId8"/>
    <p:sldId id="266" r:id="rId9"/>
    <p:sldId id="269" r:id="rId10"/>
    <p:sldId id="270" r:id="rId11"/>
    <p:sldId id="273" r:id="rId12"/>
    <p:sldId id="274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452FC-3B0E-4EE2-A0D3-BD4FDADECCDB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</dgm:pt>
    <dgm:pt modelId="{8903C35A-A4C1-45E0-8176-07BA35054397}">
      <dgm:prSet phldrT="[Text]"/>
      <dgm:spPr/>
      <dgm:t>
        <a:bodyPr/>
        <a:lstStyle/>
        <a:p>
          <a:r>
            <a:rPr lang="en-US" dirty="0"/>
            <a:t>NGOs/Donors</a:t>
          </a:r>
        </a:p>
      </dgm:t>
    </dgm:pt>
    <dgm:pt modelId="{7856CED4-6119-4D4F-B2BB-00CAED37C2A3}" type="parTrans" cxnId="{BDD24300-4B7A-4376-93F5-37C474E650BC}">
      <dgm:prSet/>
      <dgm:spPr/>
      <dgm:t>
        <a:bodyPr/>
        <a:lstStyle/>
        <a:p>
          <a:endParaRPr lang="en-US"/>
        </a:p>
      </dgm:t>
    </dgm:pt>
    <dgm:pt modelId="{625DB65F-FDC3-465A-9F59-E86758F3EC12}" type="sibTrans" cxnId="{BDD24300-4B7A-4376-93F5-37C474E650BC}">
      <dgm:prSet/>
      <dgm:spPr/>
      <dgm:t>
        <a:bodyPr/>
        <a:lstStyle/>
        <a:p>
          <a:endParaRPr lang="en-US"/>
        </a:p>
      </dgm:t>
    </dgm:pt>
    <dgm:pt modelId="{636BED76-E1B8-48E0-8E64-763E2B899FDB}">
      <dgm:prSet phldrT="[Text]"/>
      <dgm:spPr/>
      <dgm:t>
        <a:bodyPr/>
        <a:lstStyle/>
        <a:p>
          <a:r>
            <a:rPr lang="en-US" dirty="0"/>
            <a:t>Business Company</a:t>
          </a:r>
        </a:p>
      </dgm:t>
    </dgm:pt>
    <dgm:pt modelId="{348C6A8E-08C7-4E9C-A84D-83AF27D438A1}" type="parTrans" cxnId="{17A8CE8D-C6D4-4750-A4C6-8B809C27F6EB}">
      <dgm:prSet/>
      <dgm:spPr/>
      <dgm:t>
        <a:bodyPr/>
        <a:lstStyle/>
        <a:p>
          <a:endParaRPr lang="en-US"/>
        </a:p>
      </dgm:t>
    </dgm:pt>
    <dgm:pt modelId="{A55FED85-F211-4B4B-9A93-94F64F2B7A45}" type="sibTrans" cxnId="{17A8CE8D-C6D4-4750-A4C6-8B809C27F6EB}">
      <dgm:prSet/>
      <dgm:spPr/>
      <dgm:t>
        <a:bodyPr/>
        <a:lstStyle/>
        <a:p>
          <a:endParaRPr lang="en-US"/>
        </a:p>
      </dgm:t>
    </dgm:pt>
    <dgm:pt modelId="{17B0E6EA-C61E-4258-97C7-267895558031}">
      <dgm:prSet phldrT="[Text]"/>
      <dgm:spPr/>
      <dgm:t>
        <a:bodyPr/>
        <a:lstStyle/>
        <a:p>
          <a:r>
            <a:rPr lang="en-US" dirty="0"/>
            <a:t>CSR &amp; Philanthropists</a:t>
          </a:r>
        </a:p>
      </dgm:t>
    </dgm:pt>
    <dgm:pt modelId="{7B9F6971-443E-4FCA-BDBA-CC860EE20975}" type="parTrans" cxnId="{221E79F1-2E04-4306-94EF-CAB4F9351F38}">
      <dgm:prSet/>
      <dgm:spPr/>
      <dgm:t>
        <a:bodyPr/>
        <a:lstStyle/>
        <a:p>
          <a:endParaRPr lang="en-US"/>
        </a:p>
      </dgm:t>
    </dgm:pt>
    <dgm:pt modelId="{134CD5C1-7531-4842-A880-A327CD5DC739}" type="sibTrans" cxnId="{221E79F1-2E04-4306-94EF-CAB4F9351F38}">
      <dgm:prSet/>
      <dgm:spPr/>
      <dgm:t>
        <a:bodyPr/>
        <a:lstStyle/>
        <a:p>
          <a:endParaRPr lang="en-US"/>
        </a:p>
      </dgm:t>
    </dgm:pt>
    <dgm:pt modelId="{F94FDBCC-54DB-4D28-B8EA-04709041F095}">
      <dgm:prSet phldrT="[Text]"/>
      <dgm:spPr/>
      <dgm:t>
        <a:bodyPr/>
        <a:lstStyle/>
        <a:p>
          <a:r>
            <a:rPr lang="en-US" dirty="0"/>
            <a:t>Social Entrepreneurs</a:t>
          </a:r>
        </a:p>
      </dgm:t>
    </dgm:pt>
    <dgm:pt modelId="{381F22A3-CEC1-4E7A-B081-63A3925E2C38}" type="parTrans" cxnId="{95EA02D3-6CFB-434C-8DD6-F2EC4BAE8D83}">
      <dgm:prSet/>
      <dgm:spPr/>
      <dgm:t>
        <a:bodyPr/>
        <a:lstStyle/>
        <a:p>
          <a:endParaRPr lang="en-US"/>
        </a:p>
      </dgm:t>
    </dgm:pt>
    <dgm:pt modelId="{FEC0819B-5717-4DD4-ABF3-5F6CCB60F048}" type="sibTrans" cxnId="{95EA02D3-6CFB-434C-8DD6-F2EC4BAE8D83}">
      <dgm:prSet/>
      <dgm:spPr/>
      <dgm:t>
        <a:bodyPr/>
        <a:lstStyle/>
        <a:p>
          <a:endParaRPr lang="en-US"/>
        </a:p>
      </dgm:t>
    </dgm:pt>
    <dgm:pt modelId="{8FE9A0F6-59DB-444B-ADB8-9D4CAC766E76}">
      <dgm:prSet phldrT="[Text]"/>
      <dgm:spPr/>
      <dgm:t>
        <a:bodyPr/>
        <a:lstStyle/>
        <a:p>
          <a:r>
            <a:rPr lang="en-US" dirty="0"/>
            <a:t>Individuals</a:t>
          </a:r>
        </a:p>
      </dgm:t>
    </dgm:pt>
    <dgm:pt modelId="{2B2C66F3-A842-4240-B5C4-6CC9F96D9E1B}" type="parTrans" cxnId="{A4CC5345-68D2-4739-AE35-E1BBA60EA834}">
      <dgm:prSet/>
      <dgm:spPr/>
      <dgm:t>
        <a:bodyPr/>
        <a:lstStyle/>
        <a:p>
          <a:endParaRPr lang="en-US"/>
        </a:p>
      </dgm:t>
    </dgm:pt>
    <dgm:pt modelId="{73EED169-B982-433F-AED2-754382492F77}" type="sibTrans" cxnId="{A4CC5345-68D2-4739-AE35-E1BBA60EA834}">
      <dgm:prSet/>
      <dgm:spPr/>
      <dgm:t>
        <a:bodyPr/>
        <a:lstStyle/>
        <a:p>
          <a:endParaRPr lang="en-US"/>
        </a:p>
      </dgm:t>
    </dgm:pt>
    <dgm:pt modelId="{F2404D0B-950D-4675-A963-C7A9AC88E0D9}" type="pres">
      <dgm:prSet presAssocID="{EF0452FC-3B0E-4EE2-A0D3-BD4FDADECCDB}" presName="linear" presStyleCnt="0">
        <dgm:presLayoutVars>
          <dgm:animLvl val="lvl"/>
          <dgm:resizeHandles val="exact"/>
        </dgm:presLayoutVars>
      </dgm:prSet>
      <dgm:spPr/>
    </dgm:pt>
    <dgm:pt modelId="{01E6E5E7-2C99-4680-8464-9C689102E40C}" type="pres">
      <dgm:prSet presAssocID="{8903C35A-A4C1-45E0-8176-07BA3505439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88D26-9B06-404A-9959-949B3AA0DE1F}" type="pres">
      <dgm:prSet presAssocID="{625DB65F-FDC3-465A-9F59-E86758F3EC12}" presName="spacer" presStyleCnt="0"/>
      <dgm:spPr/>
    </dgm:pt>
    <dgm:pt modelId="{21C8B851-5E5E-428E-A6D6-F9F892BDA896}" type="pres">
      <dgm:prSet presAssocID="{636BED76-E1B8-48E0-8E64-763E2B899F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5A49E-CF2E-4DA0-B04C-D8CA4423D5AF}" type="pres">
      <dgm:prSet presAssocID="{A55FED85-F211-4B4B-9A93-94F64F2B7A45}" presName="spacer" presStyleCnt="0"/>
      <dgm:spPr/>
    </dgm:pt>
    <dgm:pt modelId="{E7BC0C70-D3D4-4B8D-972D-0CEA012D6569}" type="pres">
      <dgm:prSet presAssocID="{17B0E6EA-C61E-4258-97C7-26789555803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2FA7D-28EA-4284-BEF4-591106C0B634}" type="pres">
      <dgm:prSet presAssocID="{134CD5C1-7531-4842-A880-A327CD5DC739}" presName="spacer" presStyleCnt="0"/>
      <dgm:spPr/>
    </dgm:pt>
    <dgm:pt modelId="{3CB228EB-ACD7-416E-B558-80B0B2076E93}" type="pres">
      <dgm:prSet presAssocID="{F94FDBCC-54DB-4D28-B8EA-04709041F0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81978-E5CB-463A-9E52-9AEEED962868}" type="pres">
      <dgm:prSet presAssocID="{FEC0819B-5717-4DD4-ABF3-5F6CCB60F048}" presName="spacer" presStyleCnt="0"/>
      <dgm:spPr/>
    </dgm:pt>
    <dgm:pt modelId="{E318B60E-FB3F-401E-BE02-D6ECAEC83908}" type="pres">
      <dgm:prSet presAssocID="{8FE9A0F6-59DB-444B-ADB8-9D4CAC766E7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C5345-68D2-4739-AE35-E1BBA60EA834}" srcId="{EF0452FC-3B0E-4EE2-A0D3-BD4FDADECCDB}" destId="{8FE9A0F6-59DB-444B-ADB8-9D4CAC766E76}" srcOrd="4" destOrd="0" parTransId="{2B2C66F3-A842-4240-B5C4-6CC9F96D9E1B}" sibTransId="{73EED169-B982-433F-AED2-754382492F77}"/>
    <dgm:cxn modelId="{17A8CE8D-C6D4-4750-A4C6-8B809C27F6EB}" srcId="{EF0452FC-3B0E-4EE2-A0D3-BD4FDADECCDB}" destId="{636BED76-E1B8-48E0-8E64-763E2B899FDB}" srcOrd="1" destOrd="0" parTransId="{348C6A8E-08C7-4E9C-A84D-83AF27D438A1}" sibTransId="{A55FED85-F211-4B4B-9A93-94F64F2B7A45}"/>
    <dgm:cxn modelId="{6DFE72A2-8811-4056-B5D1-92E2B5923D63}" type="presOf" srcId="{636BED76-E1B8-48E0-8E64-763E2B899FDB}" destId="{21C8B851-5E5E-428E-A6D6-F9F892BDA896}" srcOrd="0" destOrd="0" presId="urn:microsoft.com/office/officeart/2005/8/layout/vList2"/>
    <dgm:cxn modelId="{7932E040-0D42-4F9E-BD08-BE6286742269}" type="presOf" srcId="{17B0E6EA-C61E-4258-97C7-267895558031}" destId="{E7BC0C70-D3D4-4B8D-972D-0CEA012D6569}" srcOrd="0" destOrd="0" presId="urn:microsoft.com/office/officeart/2005/8/layout/vList2"/>
    <dgm:cxn modelId="{95EA02D3-6CFB-434C-8DD6-F2EC4BAE8D83}" srcId="{EF0452FC-3B0E-4EE2-A0D3-BD4FDADECCDB}" destId="{F94FDBCC-54DB-4D28-B8EA-04709041F095}" srcOrd="3" destOrd="0" parTransId="{381F22A3-CEC1-4E7A-B081-63A3925E2C38}" sibTransId="{FEC0819B-5717-4DD4-ABF3-5F6CCB60F048}"/>
    <dgm:cxn modelId="{7D667DE3-8D4A-478D-8DF8-439E6ACD1E70}" type="presOf" srcId="{EF0452FC-3B0E-4EE2-A0D3-BD4FDADECCDB}" destId="{F2404D0B-950D-4675-A963-C7A9AC88E0D9}" srcOrd="0" destOrd="0" presId="urn:microsoft.com/office/officeart/2005/8/layout/vList2"/>
    <dgm:cxn modelId="{625F69CE-F6BD-49DE-B88F-9831B87ED2EA}" type="presOf" srcId="{F94FDBCC-54DB-4D28-B8EA-04709041F095}" destId="{3CB228EB-ACD7-416E-B558-80B0B2076E93}" srcOrd="0" destOrd="0" presId="urn:microsoft.com/office/officeart/2005/8/layout/vList2"/>
    <dgm:cxn modelId="{221E79F1-2E04-4306-94EF-CAB4F9351F38}" srcId="{EF0452FC-3B0E-4EE2-A0D3-BD4FDADECCDB}" destId="{17B0E6EA-C61E-4258-97C7-267895558031}" srcOrd="2" destOrd="0" parTransId="{7B9F6971-443E-4FCA-BDBA-CC860EE20975}" sibTransId="{134CD5C1-7531-4842-A880-A327CD5DC739}"/>
    <dgm:cxn modelId="{BDD24300-4B7A-4376-93F5-37C474E650BC}" srcId="{EF0452FC-3B0E-4EE2-A0D3-BD4FDADECCDB}" destId="{8903C35A-A4C1-45E0-8176-07BA35054397}" srcOrd="0" destOrd="0" parTransId="{7856CED4-6119-4D4F-B2BB-00CAED37C2A3}" sibTransId="{625DB65F-FDC3-465A-9F59-E86758F3EC12}"/>
    <dgm:cxn modelId="{AB015A10-3BE4-47F7-A561-25353EBC53FF}" type="presOf" srcId="{8FE9A0F6-59DB-444B-ADB8-9D4CAC766E76}" destId="{E318B60E-FB3F-401E-BE02-D6ECAEC83908}" srcOrd="0" destOrd="0" presId="urn:microsoft.com/office/officeart/2005/8/layout/vList2"/>
    <dgm:cxn modelId="{D68C0B4A-6A34-4497-8C63-8A67E1572D12}" type="presOf" srcId="{8903C35A-A4C1-45E0-8176-07BA35054397}" destId="{01E6E5E7-2C99-4680-8464-9C689102E40C}" srcOrd="0" destOrd="0" presId="urn:microsoft.com/office/officeart/2005/8/layout/vList2"/>
    <dgm:cxn modelId="{ABA0FE85-C569-4BF8-BFED-33A52D1378E1}" type="presParOf" srcId="{F2404D0B-950D-4675-A963-C7A9AC88E0D9}" destId="{01E6E5E7-2C99-4680-8464-9C689102E40C}" srcOrd="0" destOrd="0" presId="urn:microsoft.com/office/officeart/2005/8/layout/vList2"/>
    <dgm:cxn modelId="{DB33ABC2-6967-44C1-B642-451B9E06B48D}" type="presParOf" srcId="{F2404D0B-950D-4675-A963-C7A9AC88E0D9}" destId="{A7388D26-9B06-404A-9959-949B3AA0DE1F}" srcOrd="1" destOrd="0" presId="urn:microsoft.com/office/officeart/2005/8/layout/vList2"/>
    <dgm:cxn modelId="{7318A274-147B-42F8-A472-A2BEB4BBE648}" type="presParOf" srcId="{F2404D0B-950D-4675-A963-C7A9AC88E0D9}" destId="{21C8B851-5E5E-428E-A6D6-F9F892BDA896}" srcOrd="2" destOrd="0" presId="urn:microsoft.com/office/officeart/2005/8/layout/vList2"/>
    <dgm:cxn modelId="{CB57F334-2C45-424F-B928-A209AA7DE8B7}" type="presParOf" srcId="{F2404D0B-950D-4675-A963-C7A9AC88E0D9}" destId="{E655A49E-CF2E-4DA0-B04C-D8CA4423D5AF}" srcOrd="3" destOrd="0" presId="urn:microsoft.com/office/officeart/2005/8/layout/vList2"/>
    <dgm:cxn modelId="{745F3808-F65A-458B-9ABD-8C9B04583BB5}" type="presParOf" srcId="{F2404D0B-950D-4675-A963-C7A9AC88E0D9}" destId="{E7BC0C70-D3D4-4B8D-972D-0CEA012D6569}" srcOrd="4" destOrd="0" presId="urn:microsoft.com/office/officeart/2005/8/layout/vList2"/>
    <dgm:cxn modelId="{45EEDDC9-941C-49D5-B20F-3280B847B809}" type="presParOf" srcId="{F2404D0B-950D-4675-A963-C7A9AC88E0D9}" destId="{2DE2FA7D-28EA-4284-BEF4-591106C0B634}" srcOrd="5" destOrd="0" presId="urn:microsoft.com/office/officeart/2005/8/layout/vList2"/>
    <dgm:cxn modelId="{0F89F9FC-B733-475F-9216-DB5F95B14F6D}" type="presParOf" srcId="{F2404D0B-950D-4675-A963-C7A9AC88E0D9}" destId="{3CB228EB-ACD7-416E-B558-80B0B2076E93}" srcOrd="6" destOrd="0" presId="urn:microsoft.com/office/officeart/2005/8/layout/vList2"/>
    <dgm:cxn modelId="{EB164352-45A9-47E3-B5FF-F8F0449197C7}" type="presParOf" srcId="{F2404D0B-950D-4675-A963-C7A9AC88E0D9}" destId="{46081978-E5CB-463A-9E52-9AEEED962868}" srcOrd="7" destOrd="0" presId="urn:microsoft.com/office/officeart/2005/8/layout/vList2"/>
    <dgm:cxn modelId="{DB63A2AF-6972-479C-B41E-AEB37DBA829F}" type="presParOf" srcId="{F2404D0B-950D-4675-A963-C7A9AC88E0D9}" destId="{E318B60E-FB3F-401E-BE02-D6ECAEC839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6E5E7-2C99-4680-8464-9C689102E40C}">
      <dsp:nvSpPr>
        <dsp:cNvPr id="0" name=""/>
        <dsp:cNvSpPr/>
      </dsp:nvSpPr>
      <dsp:spPr>
        <a:xfrm>
          <a:off x="0" y="666615"/>
          <a:ext cx="3498002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NGOs/Donors</a:t>
          </a:r>
        </a:p>
      </dsp:txBody>
      <dsp:txXfrm>
        <a:off x="32784" y="699399"/>
        <a:ext cx="3432434" cy="606012"/>
      </dsp:txXfrm>
    </dsp:sp>
    <dsp:sp modelId="{21C8B851-5E5E-428E-A6D6-F9F892BDA896}">
      <dsp:nvSpPr>
        <dsp:cNvPr id="0" name=""/>
        <dsp:cNvSpPr/>
      </dsp:nvSpPr>
      <dsp:spPr>
        <a:xfrm>
          <a:off x="0" y="1418835"/>
          <a:ext cx="3498002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Business Company</a:t>
          </a:r>
        </a:p>
      </dsp:txBody>
      <dsp:txXfrm>
        <a:off x="32784" y="1451619"/>
        <a:ext cx="3432434" cy="606012"/>
      </dsp:txXfrm>
    </dsp:sp>
    <dsp:sp modelId="{E7BC0C70-D3D4-4B8D-972D-0CEA012D6569}">
      <dsp:nvSpPr>
        <dsp:cNvPr id="0" name=""/>
        <dsp:cNvSpPr/>
      </dsp:nvSpPr>
      <dsp:spPr>
        <a:xfrm>
          <a:off x="0" y="2171055"/>
          <a:ext cx="3498002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CSR &amp; Philanthropists</a:t>
          </a:r>
        </a:p>
      </dsp:txBody>
      <dsp:txXfrm>
        <a:off x="32784" y="2203839"/>
        <a:ext cx="3432434" cy="606012"/>
      </dsp:txXfrm>
    </dsp:sp>
    <dsp:sp modelId="{3CB228EB-ACD7-416E-B558-80B0B2076E93}">
      <dsp:nvSpPr>
        <dsp:cNvPr id="0" name=""/>
        <dsp:cNvSpPr/>
      </dsp:nvSpPr>
      <dsp:spPr>
        <a:xfrm>
          <a:off x="0" y="2923275"/>
          <a:ext cx="3498002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Social Entrepreneurs</a:t>
          </a:r>
        </a:p>
      </dsp:txBody>
      <dsp:txXfrm>
        <a:off x="32784" y="2956059"/>
        <a:ext cx="3432434" cy="606012"/>
      </dsp:txXfrm>
    </dsp:sp>
    <dsp:sp modelId="{E318B60E-FB3F-401E-BE02-D6ECAEC83908}">
      <dsp:nvSpPr>
        <dsp:cNvPr id="0" name=""/>
        <dsp:cNvSpPr/>
      </dsp:nvSpPr>
      <dsp:spPr>
        <a:xfrm>
          <a:off x="0" y="3675495"/>
          <a:ext cx="3498002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Individuals</a:t>
          </a:r>
        </a:p>
      </dsp:txBody>
      <dsp:txXfrm>
        <a:off x="32784" y="3708279"/>
        <a:ext cx="3432434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8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2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1B80F0-3170-46E2-8494-BA2E65B1773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39EFE4-0602-4728-AA4C-8EE08AA9E2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8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246" y="4769588"/>
            <a:ext cx="10058400" cy="5577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ZAFAR IQBAL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88" y="939313"/>
            <a:ext cx="1886515" cy="189103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88841" y="339147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/>
              <a:t>BARKAT PROJECT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8244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540" y="383727"/>
            <a:ext cx="7299297" cy="99788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STRENGTHS &amp; POTENTIAL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383384" y="2027583"/>
            <a:ext cx="9543818" cy="4038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PROFITABLE (</a:t>
            </a:r>
            <a:r>
              <a:rPr lang="en-US" sz="3200" dirty="0"/>
              <a:t>business and hobby)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RECOVERY</a:t>
            </a:r>
            <a:r>
              <a:rPr lang="en-US" sz="3200" dirty="0"/>
              <a:t> is 100%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CLIMATE FRIENDLY </a:t>
            </a:r>
            <a:r>
              <a:rPr lang="en-US" sz="3200" dirty="0"/>
              <a:t>(Natural resources, soil improvement)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err="1"/>
              <a:t>Shari’ah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COMPLIANT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It can be started as </a:t>
            </a:r>
            <a:r>
              <a:rPr lang="en-US" sz="3200" dirty="0">
                <a:solidFill>
                  <a:srgbClr val="0070C0"/>
                </a:solidFill>
              </a:rPr>
              <a:t>SOCIAL ENTERPRISE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There is potential for </a:t>
            </a:r>
            <a:r>
              <a:rPr lang="en-US" sz="3200" dirty="0">
                <a:solidFill>
                  <a:srgbClr val="0070C0"/>
                </a:solidFill>
              </a:rPr>
              <a:t>EXPANSION </a:t>
            </a:r>
            <a:r>
              <a:rPr lang="en-US" sz="3200" dirty="0"/>
              <a:t>&amp;</a:t>
            </a:r>
            <a:r>
              <a:rPr lang="en-US" sz="3200" dirty="0">
                <a:solidFill>
                  <a:srgbClr val="0070C0"/>
                </a:solidFill>
              </a:rPr>
              <a:t> REPLICATION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" y="306113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BARKAT PROFIT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11796"/>
              </p:ext>
            </p:extLst>
          </p:nvPr>
        </p:nvGraphicFramePr>
        <p:xfrm>
          <a:off x="556593" y="2433098"/>
          <a:ext cx="11044359" cy="323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1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83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Barkat</a:t>
                      </a:r>
                      <a:r>
                        <a:rPr lang="en-US" sz="2400" b="1" u="none" strike="noStrike" dirty="0">
                          <a:effectLst/>
                        </a:rPr>
                        <a:t>  </a:t>
                      </a:r>
                      <a:r>
                        <a:rPr lang="en-US" sz="2400" b="1" u="none" strike="noStrike" dirty="0" err="1">
                          <a:effectLst/>
                        </a:rPr>
                        <a:t>Mudarabah</a:t>
                      </a:r>
                      <a:endParaRPr lang="en-US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Bugdet</a:t>
                      </a:r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(PKR)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Benefit to Partners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Benefit to TNW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Total Benefit(PKR)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Benefit Partners 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2020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12,794,000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6,031,115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2,985,308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9,016,423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                                        70 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2021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        14,985,180 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6,063,880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3,031,940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9,095,820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              61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2022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        17,135,470 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6,276,953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                         3,138,477 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9,415,430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              55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" y="306113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18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BARKAT PROFIT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" y="306113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53216" y="2210662"/>
            <a:ext cx="321094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BETTER </a:t>
            </a:r>
          </a:p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OF </a:t>
            </a:r>
          </a:p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PROFIT</a:t>
            </a:r>
          </a:p>
        </p:txBody>
      </p: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95" y="2005227"/>
            <a:ext cx="7017376" cy="39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3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939" y="1877352"/>
            <a:ext cx="6758005" cy="43757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5400" b="1" dirty="0"/>
              <a:t>2020</a:t>
            </a:r>
            <a:endParaRPr lang="en-US" sz="3200" b="1" dirty="0"/>
          </a:p>
          <a:p>
            <a:pPr marL="3429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BARKAT</a:t>
            </a:r>
            <a:r>
              <a:rPr lang="en-US" sz="4600" b="1" dirty="0">
                <a:solidFill>
                  <a:schemeClr val="bg1"/>
                </a:solidFill>
              </a:rPr>
              <a:t>(</a:t>
            </a:r>
            <a:r>
              <a:rPr lang="en-US" sz="4600" b="1" dirty="0" err="1">
                <a:solidFill>
                  <a:schemeClr val="bg1"/>
                </a:solidFill>
              </a:rPr>
              <a:t>Mudarabah</a:t>
            </a:r>
            <a:r>
              <a:rPr lang="en-US" sz="4600" b="1" dirty="0">
                <a:solidFill>
                  <a:schemeClr val="bg1"/>
                </a:solidFill>
              </a:rPr>
              <a:t>)  </a:t>
            </a:r>
          </a:p>
          <a:p>
            <a:pPr marL="34290" indent="0" algn="ctr">
              <a:buNone/>
            </a:pPr>
            <a:r>
              <a:rPr lang="en-US" sz="4400" dirty="0"/>
              <a:t>have been coupled with </a:t>
            </a:r>
          </a:p>
          <a:p>
            <a:pPr marL="3429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LOANS</a:t>
            </a:r>
          </a:p>
          <a:p>
            <a:pPr marL="34290" indent="0" algn="ctr">
              <a:buNone/>
            </a:pPr>
            <a:r>
              <a:rPr lang="en-US" sz="4400" dirty="0"/>
              <a:t>to promote small </a:t>
            </a:r>
            <a:r>
              <a:rPr lang="en-US" sz="3200" dirty="0"/>
              <a:t>BUSINESSES</a:t>
            </a:r>
            <a:endParaRPr lang="en-US" sz="4400" dirty="0"/>
          </a:p>
        </p:txBody>
      </p:sp>
      <p:pic>
        <p:nvPicPr>
          <p:cNvPr id="1028" name="Picture 4" descr="https://scontent.fkhi6-1.fna.fbcdn.net/v/t1.0-9/89339290_10157276665097989_3208961102691958784_n.jpg?_nc_cat=101&amp;_nc_sid=8bfeb9&amp;_nc_eui2=AeE0Q9qSmHRHsI16ONsnTXivhDbbgOUanfmENtuA5Rqd-e6TuXOaMGXFOXwTydZqkMcy97vWj-S7ZI-F1rlg1k0v&amp;_nc_ohc=sxZk-OHRPTMAX8z25ly&amp;_nc_ht=scontent.fkhi6-1.fna&amp;oh=45664b6514311b1d60fc929ec533891f&amp;oe=5F773B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0" y="2685454"/>
            <a:ext cx="3930535" cy="27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2096"/>
          </a:xfrm>
        </p:spPr>
        <p:txBody>
          <a:bodyPr/>
          <a:lstStyle/>
          <a:p>
            <a:pPr algn="ctr"/>
            <a:r>
              <a:rPr lang="en-US" b="1" dirty="0"/>
              <a:t>BARKAT LOANS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" y="306113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55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082638"/>
              </p:ext>
            </p:extLst>
          </p:nvPr>
        </p:nvGraphicFramePr>
        <p:xfrm>
          <a:off x="1025446" y="1634591"/>
          <a:ext cx="3498002" cy="50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39902" y="63610"/>
            <a:ext cx="10250194" cy="148689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COME </a:t>
            </a:r>
            <a:r>
              <a:rPr lang="en-US" dirty="0"/>
              <a:t>with</a:t>
            </a:r>
            <a:r>
              <a:rPr lang="en-US" b="1" dirty="0"/>
              <a:t> BARKAT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solidFill>
                  <a:srgbClr val="0070C0"/>
                </a:solidFill>
              </a:rPr>
              <a:t>to bring prosperity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6" name="Picture 4" descr="Image result for JOIN HANDS FOR POVERTY ALLEVI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02086" y="2636654"/>
            <a:ext cx="5562600" cy="3429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" y="306113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8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48" y="25873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2" y="2503322"/>
            <a:ext cx="6575341" cy="2879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78" y="2112421"/>
            <a:ext cx="4340760" cy="36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5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76" y="25078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3" y="1971923"/>
            <a:ext cx="6223089" cy="398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85" y="1916263"/>
            <a:ext cx="3103539" cy="409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6" y="373402"/>
            <a:ext cx="1077736" cy="10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4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9" y="7950"/>
            <a:ext cx="12202313" cy="6782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7" y="112377"/>
            <a:ext cx="1196720" cy="11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kat Title page - Copy - Copy.jpg"/>
          <p:cNvPicPr>
            <a:picLocks noChangeAspect="1"/>
          </p:cNvPicPr>
          <p:nvPr/>
        </p:nvPicPr>
        <p:blipFill rotWithShape="1">
          <a:blip r:embed="rId2"/>
          <a:srcRect b="9333"/>
          <a:stretch/>
        </p:blipFill>
        <p:spPr>
          <a:xfrm>
            <a:off x="2830812" y="0"/>
            <a:ext cx="9361188" cy="6337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830" y="3973665"/>
            <a:ext cx="86868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keeping in view the situation of poverty in rural areas and importance of livestock, TNW Foundation launched a livestock-based poverty alleviation program titled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“BARKAT”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initially distributing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100 cows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(heifer)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200 goats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small home based livestock farmers on partnership.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042" y="2514600"/>
            <a:ext cx="2209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9" y="257160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75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3724" cy="68206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31532" y="2140364"/>
            <a:ext cx="6011185" cy="36009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A special kind of partnership, </a:t>
            </a:r>
          </a:p>
          <a:p>
            <a:pPr algn="ctr"/>
            <a:r>
              <a:rPr lang="en-US" sz="2800" dirty="0" err="1"/>
              <a:t>Barkat</a:t>
            </a:r>
            <a:r>
              <a:rPr lang="en-US" sz="2800" dirty="0"/>
              <a:t> Project provides </a:t>
            </a:r>
          </a:p>
          <a:p>
            <a:pPr algn="ctr"/>
            <a:r>
              <a:rPr lang="en-US" sz="2800" dirty="0"/>
              <a:t>the Cattle  (</a:t>
            </a:r>
            <a:r>
              <a:rPr lang="en-US" sz="2800" i="1" dirty="0" err="1"/>
              <a:t>rabb-ul-maal</a:t>
            </a:r>
            <a:r>
              <a:rPr lang="en-US" sz="2800" dirty="0"/>
              <a:t>) </a:t>
            </a:r>
          </a:p>
          <a:p>
            <a:pPr algn="ctr"/>
            <a:r>
              <a:rPr lang="en-US" sz="2800" dirty="0"/>
              <a:t>to the </a:t>
            </a:r>
          </a:p>
          <a:p>
            <a:pPr algn="ctr"/>
            <a:r>
              <a:rPr lang="en-US" sz="2800" dirty="0"/>
              <a:t>FARMER (</a:t>
            </a:r>
            <a:r>
              <a:rPr lang="en-US" sz="2800" dirty="0" err="1"/>
              <a:t>mudarib</a:t>
            </a:r>
            <a:r>
              <a:rPr lang="en-US" sz="2800" dirty="0"/>
              <a:t>) </a:t>
            </a:r>
          </a:p>
          <a:p>
            <a:pPr algn="ctr"/>
            <a:r>
              <a:rPr lang="en-US" sz="2800" dirty="0"/>
              <a:t>as investment.</a:t>
            </a:r>
          </a:p>
          <a:p>
            <a:pPr algn="ctr"/>
            <a:endParaRPr lang="en-US" sz="2800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Both parties share profit and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548" y="231875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6501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5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BARKAT PROJECT CYCLE - QURBANI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85" y="1999870"/>
            <a:ext cx="7687748" cy="3987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55" y="480129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12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3146" y="2967335"/>
            <a:ext cx="6585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DOCUMENTARY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1" y="335242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47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71" y="504909"/>
            <a:ext cx="7486816" cy="8547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STRENGTHS &amp; POTENTIAL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08599" y="2377438"/>
            <a:ext cx="10288986" cy="35144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Once started; It is self </a:t>
            </a:r>
            <a:r>
              <a:rPr lang="en-US" sz="2800" dirty="0">
                <a:solidFill>
                  <a:srgbClr val="0070C0"/>
                </a:solidFill>
              </a:rPr>
              <a:t>SUSTAINABLE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Develops a </a:t>
            </a:r>
            <a:r>
              <a:rPr lang="en-US" sz="2800" dirty="0">
                <a:solidFill>
                  <a:srgbClr val="0070C0"/>
                </a:solidFill>
              </a:rPr>
              <a:t>CHAIN</a:t>
            </a:r>
            <a:r>
              <a:rPr lang="en-US" sz="2800" dirty="0"/>
              <a:t> of beneficiaries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CONVENTIONAL</a:t>
            </a:r>
            <a:r>
              <a:rPr lang="en-US" sz="2800" dirty="0"/>
              <a:t> and well documented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COMPATIBLE</a:t>
            </a:r>
            <a:r>
              <a:rPr lang="en-US" sz="2800" dirty="0"/>
              <a:t> with nature and values of rural communities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Farmers </a:t>
            </a:r>
            <a:r>
              <a:rPr lang="en-US" sz="2800" dirty="0">
                <a:solidFill>
                  <a:srgbClr val="0070C0"/>
                </a:solidFill>
              </a:rPr>
              <a:t>ADOPT</a:t>
            </a:r>
            <a:r>
              <a:rPr lang="en-US" sz="2800" dirty="0"/>
              <a:t> it as a noble profession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Easy to </a:t>
            </a:r>
            <a:r>
              <a:rPr lang="en-US" sz="2800" dirty="0">
                <a:solidFill>
                  <a:srgbClr val="0070C0"/>
                </a:solidFill>
              </a:rPr>
              <a:t>MARKET </a:t>
            </a:r>
            <a:r>
              <a:rPr lang="en-US" sz="2800" dirty="0">
                <a:solidFill>
                  <a:srgbClr val="00B050"/>
                </a:solidFill>
              </a:rPr>
              <a:t>(Qurbani)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8" y="355733"/>
            <a:ext cx="1181103" cy="1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5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248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Retrospect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BARKAT PROJECT CYCLE - QURBANI</vt:lpstr>
      <vt:lpstr>PowerPoint Presentation</vt:lpstr>
      <vt:lpstr>STRENGTHS &amp; POTENTIAL</vt:lpstr>
      <vt:lpstr>STRENGTHS &amp; POTENTIAL</vt:lpstr>
      <vt:lpstr>BARKAT PROFIT</vt:lpstr>
      <vt:lpstr>BARKAT PROFIT</vt:lpstr>
      <vt:lpstr>BARKAT LOANS</vt:lpstr>
      <vt:lpstr>COME with BARKAT to bring prosperity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LENOVO</cp:lastModifiedBy>
  <cp:revision>24</cp:revision>
  <dcterms:created xsi:type="dcterms:W3CDTF">2022-11-21T18:46:38Z</dcterms:created>
  <dcterms:modified xsi:type="dcterms:W3CDTF">2022-11-24T11:32:58Z</dcterms:modified>
</cp:coreProperties>
</file>